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
  </p:notesMasterIdLst>
  <p:sldIdLst>
    <p:sldId id="256" r:id="rId5"/>
    <p:sldId id="262" r:id="rId6"/>
    <p:sldId id="265" r:id="rId7"/>
    <p:sldId id="259"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753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AC3E3D-DB2A-4987-B875-601861F47479}" type="datetimeFigureOut">
              <a:rPr lang="en-GB" smtClean="0"/>
              <a:t>29/09/2025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F82D0F-131A-441B-8BA7-FD0F3EE23C1E}" type="slidenum">
              <a:rPr lang="en-GB" smtClean="0"/>
              <a:t>‹#›</a:t>
            </a:fld>
            <a:endParaRPr lang="en-GB"/>
          </a:p>
        </p:txBody>
      </p:sp>
    </p:spTree>
    <p:extLst>
      <p:ext uri="{BB962C8B-B14F-4D97-AF65-F5344CB8AC3E}">
        <p14:creationId xmlns:p14="http://schemas.microsoft.com/office/powerpoint/2010/main" val="1306317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FC05B-CDBA-4BDB-8470-C8ED46FE2A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6A94226-543A-4557-95C9-74E2D38FD0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752B8B-37B6-46E8-9EB8-51F2796AA3BE}"/>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5" name="Footer Placeholder 4">
            <a:extLst>
              <a:ext uri="{FF2B5EF4-FFF2-40B4-BE49-F238E27FC236}">
                <a16:creationId xmlns:a16="http://schemas.microsoft.com/office/drawing/2014/main" id="{151C18B0-E9BC-49E0-A0BB-4F77CD9C31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205AF3-EF65-49BB-BCBB-CAB73AEC610E}"/>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2889264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DC763-DC48-4D55-B159-634A13BDFAF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D39F2E2-C220-4F9C-8513-6EB0D290FF6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8DA35C-5795-4788-B2B4-5905B7246EC4}"/>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5" name="Footer Placeholder 4">
            <a:extLst>
              <a:ext uri="{FF2B5EF4-FFF2-40B4-BE49-F238E27FC236}">
                <a16:creationId xmlns:a16="http://schemas.microsoft.com/office/drawing/2014/main" id="{3470E76D-31A4-4517-B637-40A3715132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B45146-4C3A-4750-98DD-5802ED0DBA5C}"/>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2773766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3E811-8FEE-4012-AEFD-4FADD6F7E5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DCE2DDF-FEAA-465C-8D16-20826B24BB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E4DAA44-E406-41ED-ABD2-90DD747C783D}"/>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5" name="Footer Placeholder 4">
            <a:extLst>
              <a:ext uri="{FF2B5EF4-FFF2-40B4-BE49-F238E27FC236}">
                <a16:creationId xmlns:a16="http://schemas.microsoft.com/office/drawing/2014/main" id="{3956D4E2-4FD1-4C11-B314-8B8120474C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2912D4-44FD-40B8-BA2D-0E95959CF0E7}"/>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2019349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D0C8-0F03-422D-AA1C-CEF5A25E61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508521-08A7-4EA8-B43F-09058B3D81A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B36010-3566-417D-B278-9FB71ED8D14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9812F52-F6C8-4E73-B3ED-C27A87CF72F5}"/>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6" name="Footer Placeholder 5">
            <a:extLst>
              <a:ext uri="{FF2B5EF4-FFF2-40B4-BE49-F238E27FC236}">
                <a16:creationId xmlns:a16="http://schemas.microsoft.com/office/drawing/2014/main" id="{98454353-8AE8-4645-A66C-CE57ECAF6F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55130F-9DE0-4C80-9199-9F5F9768538E}"/>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4267922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EAE27-057F-4084-9B2F-D0B7D1F89DE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761CBFB-28E1-44FD-9960-532CB72DA7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7C89A2-EDC1-4635-A2EA-BE238C5273A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27F46EC-28B3-4170-B21D-3FB998E7F8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6084CD3-0335-4CB8-803F-7AA502C788B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7075922-FC1C-47EA-8703-5C41C183C875}"/>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8" name="Footer Placeholder 7">
            <a:extLst>
              <a:ext uri="{FF2B5EF4-FFF2-40B4-BE49-F238E27FC236}">
                <a16:creationId xmlns:a16="http://schemas.microsoft.com/office/drawing/2014/main" id="{5EFC28ED-766F-405F-8F9B-81CFAE5288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A26CD3-75CF-4D07-96D4-EFFE136A7893}"/>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3586020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7C99B-E3AF-4508-84A4-EA15341B8C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3D46DD6-5E10-4164-9E70-A3BF9A68CF7B}"/>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4" name="Footer Placeholder 3">
            <a:extLst>
              <a:ext uri="{FF2B5EF4-FFF2-40B4-BE49-F238E27FC236}">
                <a16:creationId xmlns:a16="http://schemas.microsoft.com/office/drawing/2014/main" id="{0982E13F-A831-4FD4-A8C7-611D1D182A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3B1F4E-1418-4B0E-B6A4-58E918926F13}"/>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417039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90FD72-37BA-48DC-BD7D-41C29581A5E5}"/>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3" name="Footer Placeholder 2">
            <a:extLst>
              <a:ext uri="{FF2B5EF4-FFF2-40B4-BE49-F238E27FC236}">
                <a16:creationId xmlns:a16="http://schemas.microsoft.com/office/drawing/2014/main" id="{ED13D13A-2958-43BA-80B2-3D53C62456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0E33A17-D7C3-4E2B-B1E5-0D5868ED8A90}"/>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1828408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FBAC4-0187-435F-BF97-5BBF2002DA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4ABC14-7500-4FBB-9CAE-7BA0AA1A94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B4A1811-6055-45DF-A09D-A0415EE8D4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97E0270-DDF6-44B7-B336-4429E54A3D4C}"/>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6" name="Footer Placeholder 5">
            <a:extLst>
              <a:ext uri="{FF2B5EF4-FFF2-40B4-BE49-F238E27FC236}">
                <a16:creationId xmlns:a16="http://schemas.microsoft.com/office/drawing/2014/main" id="{29E03836-D47B-4236-B4EC-17D07B31AE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B0F799-1F84-41A9-893A-1826271C767F}"/>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3755885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DB1F2-D71D-4626-8B5E-391A321860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021D5E9-8DEA-4E4E-8611-DB4117CC26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F3B4D4-8CF6-453C-B74F-8D4260945F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8B3E545-F590-45DD-AAD4-B505DD253B24}"/>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6" name="Footer Placeholder 5">
            <a:extLst>
              <a:ext uri="{FF2B5EF4-FFF2-40B4-BE49-F238E27FC236}">
                <a16:creationId xmlns:a16="http://schemas.microsoft.com/office/drawing/2014/main" id="{4DD4388F-FF42-43A6-8309-27CB03AB9C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405064-129E-43BB-8813-AFF6C55CFCB7}"/>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1398786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4C1DA-C04F-454D-9408-9E744DAC80C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F281A9-75B7-405B-A6CF-30A0E4C192A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197911-8E17-4CD4-911D-88F29AD832AA}"/>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5" name="Footer Placeholder 4">
            <a:extLst>
              <a:ext uri="{FF2B5EF4-FFF2-40B4-BE49-F238E27FC236}">
                <a16:creationId xmlns:a16="http://schemas.microsoft.com/office/drawing/2014/main" id="{22B03FCD-F91B-4763-A540-82C414ED09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D60E73-DB1B-480B-B0B8-9344C50A53DA}"/>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2477429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75740D-8255-48A6-B2E7-24215099579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E555169-B5C7-4D03-A8AA-5499F0D0D6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45DF30-C3C3-480D-96FF-F61EC561E1F5}"/>
              </a:ext>
            </a:extLst>
          </p:cNvPr>
          <p:cNvSpPr>
            <a:spLocks noGrp="1"/>
          </p:cNvSpPr>
          <p:nvPr>
            <p:ph type="dt" sz="half" idx="10"/>
          </p:nvPr>
        </p:nvSpPr>
        <p:spPr/>
        <p:txBody>
          <a:bodyPr/>
          <a:lstStyle/>
          <a:p>
            <a:fld id="{B003F3FA-D73A-41F8-A5C4-3C1A80870463}" type="datetimeFigureOut">
              <a:rPr lang="en-GB" smtClean="0"/>
              <a:t>29/09/2025</a:t>
            </a:fld>
            <a:endParaRPr lang="en-GB"/>
          </a:p>
        </p:txBody>
      </p:sp>
      <p:sp>
        <p:nvSpPr>
          <p:cNvPr id="5" name="Footer Placeholder 4">
            <a:extLst>
              <a:ext uri="{FF2B5EF4-FFF2-40B4-BE49-F238E27FC236}">
                <a16:creationId xmlns:a16="http://schemas.microsoft.com/office/drawing/2014/main" id="{EAA6743E-E486-404D-A0B7-6ADF1B98B5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C97BE1-9769-402B-98C8-B31E7D9D4974}"/>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3969577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26DA2A-9379-4ED9-8A15-364ABC45F6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628A9B-0B47-4BE0-9044-570CB780EC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69ED1-81DE-4C91-A973-40F48A7408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03F3FA-D73A-41F8-A5C4-3C1A80870463}" type="datetimeFigureOut">
              <a:rPr lang="en-GB" smtClean="0"/>
              <a:t>29/09/2025</a:t>
            </a:fld>
            <a:endParaRPr lang="en-GB"/>
          </a:p>
        </p:txBody>
      </p:sp>
      <p:sp>
        <p:nvSpPr>
          <p:cNvPr id="5" name="Footer Placeholder 4">
            <a:extLst>
              <a:ext uri="{FF2B5EF4-FFF2-40B4-BE49-F238E27FC236}">
                <a16:creationId xmlns:a16="http://schemas.microsoft.com/office/drawing/2014/main" id="{D8D3D65F-BAA9-4C07-82BA-7DE88AE210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509604-49FB-4776-98E4-E088C6617D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341C1D-2D52-4A06-B675-4B0D6BA8371A}" type="slidenum">
              <a:rPr lang="en-GB" smtClean="0"/>
              <a:t>‹#›</a:t>
            </a:fld>
            <a:endParaRPr lang="en-GB"/>
          </a:p>
        </p:txBody>
      </p:sp>
    </p:spTree>
    <p:extLst>
      <p:ext uri="{BB962C8B-B14F-4D97-AF65-F5344CB8AC3E}">
        <p14:creationId xmlns:p14="http://schemas.microsoft.com/office/powerpoint/2010/main" val="37736296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p:txBody>
          <a:bodyPr>
            <a:normAutofit/>
          </a:bodyPr>
          <a:lstStyle/>
          <a:p>
            <a:r>
              <a:rPr lang="en-US" sz="8800" dirty="0">
                <a:latin typeface="Dreaming Charlotte" pitchFamily="2" charset="0"/>
              </a:rPr>
              <a:t>Welcome to Year 3 </a:t>
            </a:r>
            <a:endParaRPr lang="en-GB" sz="8800" dirty="0">
              <a:latin typeface="Dreaming Charlotte" pitchFamily="2" charset="0"/>
            </a:endParaRPr>
          </a:p>
        </p:txBody>
      </p:sp>
      <p:sp>
        <p:nvSpPr>
          <p:cNvPr id="3" name="Subtitle 2">
            <a:extLst>
              <a:ext uri="{FF2B5EF4-FFF2-40B4-BE49-F238E27FC236}">
                <a16:creationId xmlns:a16="http://schemas.microsoft.com/office/drawing/2014/main" id="{99FDFCA7-59D2-4861-A558-326717282A96}"/>
              </a:ext>
            </a:extLst>
          </p:cNvPr>
          <p:cNvSpPr>
            <a:spLocks noGrp="1"/>
          </p:cNvSpPr>
          <p:nvPr>
            <p:ph type="subTitle" idx="1"/>
          </p:nvPr>
        </p:nvSpPr>
        <p:spPr>
          <a:xfrm>
            <a:off x="1524000" y="3602038"/>
            <a:ext cx="9663404" cy="2692230"/>
          </a:xfrm>
        </p:spPr>
        <p:txBody>
          <a:bodyPr>
            <a:normAutofit fontScale="47500" lnSpcReduction="20000"/>
          </a:bodyPr>
          <a:lstStyle/>
          <a:p>
            <a:r>
              <a:rPr lang="en-US" sz="13800" dirty="0">
                <a:latin typeface="Dreaming Charlotte" pitchFamily="2" charset="0"/>
              </a:rPr>
              <a:t>Class Teacher  Miss Whitaker</a:t>
            </a:r>
          </a:p>
          <a:p>
            <a:r>
              <a:rPr lang="en-US" sz="13800" dirty="0">
                <a:latin typeface="Dreaming Charlotte" pitchFamily="2" charset="0"/>
              </a:rPr>
              <a:t>Class Assistant Teacher: Miss Bishop and Miss Faithfull</a:t>
            </a:r>
            <a:endParaRPr lang="en-GB" sz="13800" dirty="0">
              <a:latin typeface="Dreaming Charlotte" pitchFamily="2" charset="0"/>
            </a:endParaRPr>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62292" y="134938"/>
            <a:ext cx="2095500" cy="21812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38A48E8-1A67-45AB-B712-05ABE537F332}"/>
              </a:ext>
            </a:extLst>
          </p:cNvPr>
          <p:cNvSpPr/>
          <p:nvPr/>
        </p:nvSpPr>
        <p:spPr>
          <a:xfrm>
            <a:off x="2276669" y="2603241"/>
            <a:ext cx="391886" cy="303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Florence Nightingale - Wikipedia">
            <a:extLst>
              <a:ext uri="{FF2B5EF4-FFF2-40B4-BE49-F238E27FC236}">
                <a16:creationId xmlns:a16="http://schemas.microsoft.com/office/drawing/2014/main" id="{2A3AE69C-1253-496D-8BE7-1F5D9D7A4A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667" y="355550"/>
            <a:ext cx="2211888" cy="307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0879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a:xfrm>
            <a:off x="1444101" y="509804"/>
            <a:ext cx="9144000" cy="919501"/>
          </a:xfrm>
        </p:spPr>
        <p:txBody>
          <a:bodyPr/>
          <a:lstStyle/>
          <a:p>
            <a:r>
              <a:rPr lang="en-US" dirty="0">
                <a:latin typeface="Dreaming Charlotte" pitchFamily="2" charset="0"/>
              </a:rPr>
              <a:t>Reading   </a:t>
            </a:r>
            <a:endParaRPr lang="en-GB" dirty="0">
              <a:latin typeface="Dreaming Charlotte" pitchFamily="2" charset="0"/>
            </a:endParaRPr>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5858" y="134938"/>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AFE73A-CCEC-4CC2-A5CD-D62800359747}"/>
              </a:ext>
            </a:extLst>
          </p:cNvPr>
          <p:cNvSpPr txBox="1"/>
          <p:nvPr/>
        </p:nvSpPr>
        <p:spPr>
          <a:xfrm>
            <a:off x="1660124" y="1699100"/>
            <a:ext cx="9022669" cy="3046988"/>
          </a:xfrm>
          <a:prstGeom prst="rect">
            <a:avLst/>
          </a:prstGeom>
          <a:noFill/>
        </p:spPr>
        <p:txBody>
          <a:bodyPr wrap="square" rtlCol="0">
            <a:spAutoFit/>
          </a:bodyPr>
          <a:lstStyle/>
          <a:p>
            <a:r>
              <a:rPr lang="en-US" sz="2400" dirty="0">
                <a:latin typeface="SassoonPrimaryInfant" pitchFamily="2" charset="0"/>
              </a:rPr>
              <a:t>Reading is the most important skill we teach at primary school. </a:t>
            </a:r>
          </a:p>
          <a:p>
            <a:endParaRPr lang="en-US" sz="2400" dirty="0">
              <a:latin typeface="SassoonPrimaryInfant" pitchFamily="2" charset="0"/>
            </a:endParaRPr>
          </a:p>
          <a:p>
            <a:r>
              <a:rPr lang="en-US" sz="2400" dirty="0">
                <a:latin typeface="SassoonPrimaryInfant" pitchFamily="2" charset="0"/>
              </a:rPr>
              <a:t>In KS2 all pupils will be on a book band. These do not change as quickly as when in KS1. </a:t>
            </a:r>
          </a:p>
          <a:p>
            <a:endParaRPr lang="en-US" sz="2400" dirty="0">
              <a:latin typeface="SassoonPrimaryInfant" pitchFamily="2" charset="0"/>
            </a:endParaRPr>
          </a:p>
          <a:p>
            <a:r>
              <a:rPr lang="en-US" sz="2400" dirty="0">
                <a:latin typeface="SassoonPrimaryInfant" pitchFamily="2" charset="0"/>
              </a:rPr>
              <a:t>Please support your child by hearing them read at home and recording this in their reading record. </a:t>
            </a:r>
          </a:p>
          <a:p>
            <a:endParaRPr lang="en-US" sz="2400" dirty="0">
              <a:latin typeface="SassoonPrimaryInfant" pitchFamily="2" charset="0"/>
            </a:endParaRPr>
          </a:p>
        </p:txBody>
      </p:sp>
      <p:pic>
        <p:nvPicPr>
          <p:cNvPr id="6146" name="Picture 2" descr="Reading Book Cartoon Images - Free Download on Freepik">
            <a:extLst>
              <a:ext uri="{FF2B5EF4-FFF2-40B4-BE49-F238E27FC236}">
                <a16:creationId xmlns:a16="http://schemas.microsoft.com/office/drawing/2014/main" id="{C837BBB6-1923-49D3-8F7F-FD6EDB6184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480" y="5015884"/>
            <a:ext cx="1980937" cy="169760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E1495096 - Silvine A5 Reading Record Book 40 Page, Ruled, Yellow - Pack of  25 | Findel Education">
            <a:extLst>
              <a:ext uri="{FF2B5EF4-FFF2-40B4-BE49-F238E27FC236}">
                <a16:creationId xmlns:a16="http://schemas.microsoft.com/office/drawing/2014/main" id="{E8D876AE-3CD1-4211-A120-43C75EE8DF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50044" y="4083729"/>
            <a:ext cx="2552330" cy="2552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102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a:xfrm>
            <a:off x="1444101" y="509804"/>
            <a:ext cx="9144000" cy="919501"/>
          </a:xfrm>
        </p:spPr>
        <p:txBody>
          <a:bodyPr/>
          <a:lstStyle/>
          <a:p>
            <a:r>
              <a:rPr lang="en-US" dirty="0">
                <a:latin typeface="Dreaming Charlotte" pitchFamily="2" charset="0"/>
              </a:rPr>
              <a:t>Reading Book Bands   </a:t>
            </a:r>
            <a:endParaRPr lang="en-GB" dirty="0">
              <a:latin typeface="Dreaming Charlotte" pitchFamily="2" charset="0"/>
            </a:endParaRPr>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5858" y="134938"/>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AFE73A-CCEC-4CC2-A5CD-D62800359747}"/>
              </a:ext>
            </a:extLst>
          </p:cNvPr>
          <p:cNvSpPr txBox="1"/>
          <p:nvPr/>
        </p:nvSpPr>
        <p:spPr>
          <a:xfrm>
            <a:off x="1660124" y="1699100"/>
            <a:ext cx="9022669" cy="2308324"/>
          </a:xfrm>
          <a:prstGeom prst="rect">
            <a:avLst/>
          </a:prstGeom>
          <a:noFill/>
        </p:spPr>
        <p:txBody>
          <a:bodyPr wrap="square" rtlCol="0">
            <a:spAutoFit/>
          </a:bodyPr>
          <a:lstStyle/>
          <a:p>
            <a:r>
              <a:rPr lang="en-US" sz="2400" dirty="0">
                <a:latin typeface="SassoonPrimaryInfant" pitchFamily="2" charset="0"/>
              </a:rPr>
              <a:t>By the end of Year 3, your child should be reading a lime book band book. If the case is that your child surpasses this and moves onto brown then they will be kept on the brown book band and offered a breadth of books. This is because the content in higher level books will be trickier to comprehend.</a:t>
            </a:r>
          </a:p>
          <a:p>
            <a:endParaRPr lang="en-US" sz="2400" dirty="0">
              <a:latin typeface="SassoonPrimaryInfant" pitchFamily="2" charset="0"/>
            </a:endParaRPr>
          </a:p>
        </p:txBody>
      </p:sp>
      <p:graphicFrame>
        <p:nvGraphicFramePr>
          <p:cNvPr id="4" name="Table 3">
            <a:extLst>
              <a:ext uri="{FF2B5EF4-FFF2-40B4-BE49-F238E27FC236}">
                <a16:creationId xmlns:a16="http://schemas.microsoft.com/office/drawing/2014/main" id="{395E9226-67D8-4D3D-B5A9-E6DF672017AB}"/>
              </a:ext>
            </a:extLst>
          </p:cNvPr>
          <p:cNvGraphicFramePr>
            <a:graphicFrameLocks noGrp="1"/>
          </p:cNvGraphicFramePr>
          <p:nvPr>
            <p:extLst>
              <p:ext uri="{D42A27DB-BD31-4B8C-83A1-F6EECF244321}">
                <p14:modId xmlns:p14="http://schemas.microsoft.com/office/powerpoint/2010/main" val="910202160"/>
              </p:ext>
            </p:extLst>
          </p:nvPr>
        </p:nvGraphicFramePr>
        <p:xfrm>
          <a:off x="1370122" y="4277219"/>
          <a:ext cx="9451755" cy="1594192"/>
        </p:xfrm>
        <a:graphic>
          <a:graphicData uri="http://schemas.openxmlformats.org/drawingml/2006/table">
            <a:tbl>
              <a:tblPr firstRow="1" bandRow="1">
                <a:tableStyleId>{5C22544A-7EE6-4342-B048-85BDC9FD1C3A}</a:tableStyleId>
              </a:tblPr>
              <a:tblGrid>
                <a:gridCol w="1890351">
                  <a:extLst>
                    <a:ext uri="{9D8B030D-6E8A-4147-A177-3AD203B41FA5}">
                      <a16:colId xmlns:a16="http://schemas.microsoft.com/office/drawing/2014/main" val="2465575642"/>
                    </a:ext>
                  </a:extLst>
                </a:gridCol>
                <a:gridCol w="1890351">
                  <a:extLst>
                    <a:ext uri="{9D8B030D-6E8A-4147-A177-3AD203B41FA5}">
                      <a16:colId xmlns:a16="http://schemas.microsoft.com/office/drawing/2014/main" val="131593944"/>
                    </a:ext>
                  </a:extLst>
                </a:gridCol>
                <a:gridCol w="1890351">
                  <a:extLst>
                    <a:ext uri="{9D8B030D-6E8A-4147-A177-3AD203B41FA5}">
                      <a16:colId xmlns:a16="http://schemas.microsoft.com/office/drawing/2014/main" val="2216519646"/>
                    </a:ext>
                  </a:extLst>
                </a:gridCol>
                <a:gridCol w="1890351">
                  <a:extLst>
                    <a:ext uri="{9D8B030D-6E8A-4147-A177-3AD203B41FA5}">
                      <a16:colId xmlns:a16="http://schemas.microsoft.com/office/drawing/2014/main" val="322828558"/>
                    </a:ext>
                  </a:extLst>
                </a:gridCol>
                <a:gridCol w="1890351">
                  <a:extLst>
                    <a:ext uri="{9D8B030D-6E8A-4147-A177-3AD203B41FA5}">
                      <a16:colId xmlns:a16="http://schemas.microsoft.com/office/drawing/2014/main" val="2220014535"/>
                    </a:ext>
                  </a:extLst>
                </a:gridCol>
              </a:tblGrid>
              <a:tr h="1594192">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75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27534"/>
                    </a:solidFill>
                  </a:tcPr>
                </a:tc>
                <a:extLst>
                  <a:ext uri="{0D108BD9-81ED-4DB2-BD59-A6C34878D82A}">
                    <a16:rowId xmlns:a16="http://schemas.microsoft.com/office/drawing/2014/main" val="1881349370"/>
                  </a:ext>
                </a:extLst>
              </a:tr>
            </a:tbl>
          </a:graphicData>
        </a:graphic>
      </p:graphicFrame>
      <p:cxnSp>
        <p:nvCxnSpPr>
          <p:cNvPr id="6" name="Straight Arrow Connector 5">
            <a:extLst>
              <a:ext uri="{FF2B5EF4-FFF2-40B4-BE49-F238E27FC236}">
                <a16:creationId xmlns:a16="http://schemas.microsoft.com/office/drawing/2014/main" id="{C2120D9F-699D-4E40-88C2-79583E6BEFE8}"/>
              </a:ext>
            </a:extLst>
          </p:cNvPr>
          <p:cNvCxnSpPr/>
          <p:nvPr/>
        </p:nvCxnSpPr>
        <p:spPr>
          <a:xfrm>
            <a:off x="1370122" y="6080289"/>
            <a:ext cx="5605713" cy="0"/>
          </a:xfrm>
          <a:prstGeom prst="straightConnector1">
            <a:avLst/>
          </a:prstGeom>
          <a:ln w="571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D05D1BBA-D305-4838-8C1E-DD9024EC31B1}"/>
              </a:ext>
            </a:extLst>
          </p:cNvPr>
          <p:cNvCxnSpPr/>
          <p:nvPr/>
        </p:nvCxnSpPr>
        <p:spPr>
          <a:xfrm>
            <a:off x="5216164" y="6345811"/>
            <a:ext cx="5605713" cy="0"/>
          </a:xfrm>
          <a:prstGeom prst="straightConnector1">
            <a:avLst/>
          </a:prstGeom>
          <a:ln w="571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D7306725-61D4-4007-8CDB-A94A45BB1ECD}"/>
              </a:ext>
            </a:extLst>
          </p:cNvPr>
          <p:cNvSpPr/>
          <p:nvPr/>
        </p:nvSpPr>
        <p:spPr>
          <a:xfrm>
            <a:off x="2677212" y="6141206"/>
            <a:ext cx="1864936" cy="36756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dirty="0">
                <a:solidFill>
                  <a:schemeClr val="bg1"/>
                </a:solidFill>
                <a:latin typeface="SassoonPrimaryInfant" pitchFamily="2" charset="0"/>
              </a:rPr>
              <a:t>Year 2 expectation</a:t>
            </a:r>
            <a:endParaRPr lang="en-GB" sz="1600" dirty="0">
              <a:solidFill>
                <a:schemeClr val="bg1"/>
              </a:solidFill>
              <a:latin typeface="SassoonPrimaryInfant" pitchFamily="2" charset="0"/>
            </a:endParaRPr>
          </a:p>
        </p:txBody>
      </p:sp>
      <p:sp>
        <p:nvSpPr>
          <p:cNvPr id="12" name="Rectangle 11">
            <a:extLst>
              <a:ext uri="{FF2B5EF4-FFF2-40B4-BE49-F238E27FC236}">
                <a16:creationId xmlns:a16="http://schemas.microsoft.com/office/drawing/2014/main" id="{06536263-A860-49BE-838F-8CE153C0A5DD}"/>
              </a:ext>
            </a:extLst>
          </p:cNvPr>
          <p:cNvSpPr/>
          <p:nvPr/>
        </p:nvSpPr>
        <p:spPr>
          <a:xfrm>
            <a:off x="8019020" y="6427551"/>
            <a:ext cx="1864936" cy="36756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dirty="0">
                <a:solidFill>
                  <a:schemeClr val="bg1"/>
                </a:solidFill>
                <a:latin typeface="SassoonPrimaryInfant" pitchFamily="2" charset="0"/>
              </a:rPr>
              <a:t>Year 3 expectation</a:t>
            </a:r>
            <a:endParaRPr lang="en-GB" sz="1600" dirty="0">
              <a:solidFill>
                <a:schemeClr val="bg1"/>
              </a:solidFill>
              <a:latin typeface="SassoonPrimaryInfant" pitchFamily="2" charset="0"/>
            </a:endParaRPr>
          </a:p>
        </p:txBody>
      </p:sp>
    </p:spTree>
    <p:extLst>
      <p:ext uri="{BB962C8B-B14F-4D97-AF65-F5344CB8AC3E}">
        <p14:creationId xmlns:p14="http://schemas.microsoft.com/office/powerpoint/2010/main" val="1383925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a:xfrm>
            <a:off x="1444101" y="509804"/>
            <a:ext cx="9144000" cy="919501"/>
          </a:xfrm>
        </p:spPr>
        <p:txBody>
          <a:bodyPr/>
          <a:lstStyle/>
          <a:p>
            <a:r>
              <a:rPr lang="en-US" dirty="0">
                <a:latin typeface="Dreaming Charlotte" pitchFamily="2" charset="0"/>
              </a:rPr>
              <a:t>Curriculum  </a:t>
            </a:r>
            <a:endParaRPr lang="en-GB" dirty="0">
              <a:latin typeface="Dreaming Charlotte" pitchFamily="2" charset="0"/>
            </a:endParaRPr>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5858" y="134938"/>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AFE73A-CCEC-4CC2-A5CD-D62800359747}"/>
              </a:ext>
            </a:extLst>
          </p:cNvPr>
          <p:cNvSpPr txBox="1"/>
          <p:nvPr/>
        </p:nvSpPr>
        <p:spPr>
          <a:xfrm>
            <a:off x="1205381" y="1942508"/>
            <a:ext cx="11745156" cy="3785652"/>
          </a:xfrm>
          <a:prstGeom prst="rect">
            <a:avLst/>
          </a:prstGeom>
          <a:noFill/>
        </p:spPr>
        <p:txBody>
          <a:bodyPr wrap="square" rtlCol="0">
            <a:spAutoFit/>
          </a:bodyPr>
          <a:lstStyle/>
          <a:p>
            <a:r>
              <a:rPr lang="en-US" sz="2400" b="1" dirty="0">
                <a:latin typeface="SassoonPrimaryInfant" pitchFamily="2" charset="0"/>
              </a:rPr>
              <a:t>English: </a:t>
            </a:r>
            <a:r>
              <a:rPr lang="en-US" sz="2400" dirty="0">
                <a:latin typeface="SassoonPrimaryInfant" pitchFamily="2" charset="0"/>
              </a:rPr>
              <a:t>Twisted traditional tales</a:t>
            </a:r>
          </a:p>
          <a:p>
            <a:r>
              <a:rPr lang="en-US" sz="2400" b="1" dirty="0">
                <a:latin typeface="SassoonPrimaryInfant" pitchFamily="2" charset="0"/>
              </a:rPr>
              <a:t>Reading: </a:t>
            </a:r>
            <a:r>
              <a:rPr lang="en-US" sz="2400" dirty="0">
                <a:latin typeface="SassoonPrimaryInfant" pitchFamily="2" charset="0"/>
              </a:rPr>
              <a:t>The Day I Fell Into a Fairytale by Ben Miller</a:t>
            </a:r>
            <a:br>
              <a:rPr lang="en-GB" dirty="0">
                <a:latin typeface="SassoonPrimaryInfant" pitchFamily="2" charset="0"/>
              </a:rPr>
            </a:br>
            <a:r>
              <a:rPr lang="en-US" sz="2400" b="1" dirty="0">
                <a:latin typeface="SassoonPrimaryInfant" pitchFamily="2" charset="0"/>
              </a:rPr>
              <a:t>Maths: </a:t>
            </a:r>
            <a:r>
              <a:rPr lang="en-US" sz="2400" dirty="0">
                <a:latin typeface="SassoonPrimaryInfant" pitchFamily="2" charset="0"/>
              </a:rPr>
              <a:t>Place Value, Addition and Subtraction, Multiplication and Division</a:t>
            </a:r>
          </a:p>
          <a:p>
            <a:endParaRPr lang="en-US" sz="2400" b="1" dirty="0">
              <a:latin typeface="SassoonPrimaryInfant" pitchFamily="2" charset="0"/>
            </a:endParaRPr>
          </a:p>
          <a:p>
            <a:r>
              <a:rPr lang="en-US" sz="2400" b="1" dirty="0">
                <a:latin typeface="SassoonPrimaryInfant" pitchFamily="2" charset="0"/>
              </a:rPr>
              <a:t>Geography: </a:t>
            </a:r>
            <a:r>
              <a:rPr lang="en-US" sz="2400" dirty="0">
                <a:latin typeface="SassoonPrimaryInfant" pitchFamily="2" charset="0"/>
              </a:rPr>
              <a:t>Natural disasters</a:t>
            </a:r>
            <a:endParaRPr lang="en-US" sz="2400" b="1" dirty="0">
              <a:latin typeface="SassoonPrimaryInfant" pitchFamily="2" charset="0"/>
            </a:endParaRPr>
          </a:p>
          <a:p>
            <a:r>
              <a:rPr lang="en-US" sz="2400" b="1" dirty="0">
                <a:latin typeface="SassoonPrimaryInfant" pitchFamily="2" charset="0"/>
              </a:rPr>
              <a:t>History: </a:t>
            </a:r>
            <a:r>
              <a:rPr lang="en-US" sz="2400" dirty="0">
                <a:latin typeface="SassoonPrimaryInfant" pitchFamily="2" charset="0"/>
              </a:rPr>
              <a:t>Stone Age, Iron Age, Bronze Age</a:t>
            </a:r>
            <a:endParaRPr lang="en-US" sz="2400" b="1" dirty="0">
              <a:latin typeface="SassoonPrimaryInfant" pitchFamily="2" charset="0"/>
            </a:endParaRPr>
          </a:p>
          <a:p>
            <a:r>
              <a:rPr lang="en-US" sz="2400" b="1" dirty="0">
                <a:latin typeface="SassoonPrimaryInfant" pitchFamily="2" charset="0"/>
              </a:rPr>
              <a:t>Science: </a:t>
            </a:r>
            <a:r>
              <a:rPr lang="en-US" sz="2400" dirty="0">
                <a:latin typeface="SassoonPrimaryInfant" pitchFamily="2" charset="0"/>
              </a:rPr>
              <a:t>Rocks and Fossils</a:t>
            </a:r>
          </a:p>
          <a:p>
            <a:r>
              <a:rPr lang="en-US" sz="2400" b="1" dirty="0">
                <a:latin typeface="SassoonPrimaryInfant" pitchFamily="2" charset="0"/>
              </a:rPr>
              <a:t>RE: </a:t>
            </a:r>
            <a:r>
              <a:rPr lang="en-US" sz="2400" dirty="0">
                <a:latin typeface="SassoonPrimaryInfant" pitchFamily="2" charset="0"/>
              </a:rPr>
              <a:t>Christianity unit – The Creation Story</a:t>
            </a:r>
          </a:p>
          <a:p>
            <a:r>
              <a:rPr lang="en-US" sz="2400" b="1" dirty="0">
                <a:latin typeface="SassoonPrimaryInfant" pitchFamily="2" charset="0"/>
              </a:rPr>
              <a:t>DT: </a:t>
            </a:r>
            <a:r>
              <a:rPr lang="en-US" sz="2400" dirty="0">
                <a:latin typeface="SassoonPrimaryInfant" pitchFamily="2" charset="0"/>
              </a:rPr>
              <a:t>Seasonal cooking – Fruit Crumble</a:t>
            </a:r>
          </a:p>
          <a:p>
            <a:endParaRPr lang="en-US" sz="2400" dirty="0">
              <a:latin typeface="SassoonPrimaryInfant" pitchFamily="2" charset="0"/>
            </a:endParaRPr>
          </a:p>
        </p:txBody>
      </p:sp>
    </p:spTree>
    <p:extLst>
      <p:ext uri="{BB962C8B-B14F-4D97-AF65-F5344CB8AC3E}">
        <p14:creationId xmlns:p14="http://schemas.microsoft.com/office/powerpoint/2010/main" val="15040996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a:xfrm>
            <a:off x="1444101" y="509804"/>
            <a:ext cx="9144000" cy="919501"/>
          </a:xfrm>
        </p:spPr>
        <p:txBody>
          <a:bodyPr/>
          <a:lstStyle/>
          <a:p>
            <a:r>
              <a:rPr lang="en-US" dirty="0">
                <a:latin typeface="Dreaming Charlotte" pitchFamily="2" charset="0"/>
              </a:rPr>
              <a:t>Pencil Cases</a:t>
            </a:r>
            <a:endParaRPr lang="en-GB" dirty="0">
              <a:latin typeface="Dreaming Charlotte" pitchFamily="2" charset="0"/>
            </a:endParaRPr>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5858" y="134938"/>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AFE73A-CCEC-4CC2-A5CD-D62800359747}"/>
              </a:ext>
            </a:extLst>
          </p:cNvPr>
          <p:cNvSpPr txBox="1"/>
          <p:nvPr/>
        </p:nvSpPr>
        <p:spPr>
          <a:xfrm>
            <a:off x="1180731" y="1429305"/>
            <a:ext cx="9715128" cy="5170646"/>
          </a:xfrm>
          <a:prstGeom prst="rect">
            <a:avLst/>
          </a:prstGeom>
          <a:noFill/>
        </p:spPr>
        <p:txBody>
          <a:bodyPr wrap="square" rtlCol="0">
            <a:spAutoFit/>
          </a:bodyPr>
          <a:lstStyle/>
          <a:p>
            <a:pPr fontAlgn="base"/>
            <a:r>
              <a:rPr lang="en-US" u="sng" dirty="0">
                <a:latin typeface="SassoonPrimaryInfant" pitchFamily="2" charset="0"/>
              </a:rPr>
              <a:t>A</a:t>
            </a:r>
            <a:r>
              <a:rPr lang="en-US" dirty="0">
                <a:latin typeface="SassoonPrimaryInfant" pitchFamily="2" charset="0"/>
              </a:rPr>
              <a:t>ll Key Stage Two pupils are to bring into school their own stocked pencil case. Pencil cases will be kept in your child’s tray so will need to be small and flat. </a:t>
            </a:r>
          </a:p>
          <a:p>
            <a:pPr fontAlgn="base"/>
            <a:r>
              <a:rPr lang="en-US" dirty="0">
                <a:latin typeface="SassoonPrimaryInfant" pitchFamily="2" charset="0"/>
              </a:rPr>
              <a:t> </a:t>
            </a:r>
          </a:p>
          <a:p>
            <a:pPr fontAlgn="base"/>
            <a:r>
              <a:rPr lang="en-US" dirty="0">
                <a:latin typeface="SassoonPrimaryInfant" pitchFamily="2" charset="0"/>
              </a:rPr>
              <a:t>Please ensure your pencil case includes the following: </a:t>
            </a:r>
          </a:p>
          <a:p>
            <a:pPr fontAlgn="base"/>
            <a:r>
              <a:rPr lang="en-US" dirty="0">
                <a:latin typeface="SassoonPrimaryInfant" pitchFamily="2" charset="0"/>
              </a:rPr>
              <a:t>·    HB Pencils </a:t>
            </a:r>
          </a:p>
          <a:p>
            <a:pPr fontAlgn="base"/>
            <a:r>
              <a:rPr lang="en-US" dirty="0">
                <a:latin typeface="SassoonPrimaryInfant" pitchFamily="2" charset="0"/>
              </a:rPr>
              <a:t>·    White pencil eraser </a:t>
            </a:r>
          </a:p>
          <a:p>
            <a:pPr fontAlgn="base"/>
            <a:r>
              <a:rPr lang="en-US" dirty="0">
                <a:latin typeface="SassoonPrimaryInfant" pitchFamily="2" charset="0"/>
              </a:rPr>
              <a:t>·    Pencil sharpener </a:t>
            </a:r>
          </a:p>
          <a:p>
            <a:pPr fontAlgn="base"/>
            <a:r>
              <a:rPr lang="en-US" dirty="0">
                <a:latin typeface="SassoonPrimaryInfant" pitchFamily="2" charset="0"/>
              </a:rPr>
              <a:t>·    30cm ruler </a:t>
            </a:r>
          </a:p>
          <a:p>
            <a:pPr fontAlgn="base"/>
            <a:r>
              <a:rPr lang="en-US" dirty="0">
                <a:latin typeface="SassoonPrimaryInfant" pitchFamily="2" charset="0"/>
              </a:rPr>
              <a:t>·    Small selection of coloured pencils </a:t>
            </a:r>
          </a:p>
          <a:p>
            <a:pPr fontAlgn="base"/>
            <a:r>
              <a:rPr lang="en-US" dirty="0">
                <a:latin typeface="SassoonPrimaryInfant" pitchFamily="2" charset="0"/>
              </a:rPr>
              <a:t>·    Whiteboard pens </a:t>
            </a:r>
          </a:p>
          <a:p>
            <a:pPr fontAlgn="base"/>
            <a:r>
              <a:rPr lang="en-US" dirty="0">
                <a:latin typeface="SassoonPrimaryInfant" pitchFamily="2" charset="0"/>
              </a:rPr>
              <a:t>·    Glue stick </a:t>
            </a:r>
          </a:p>
          <a:p>
            <a:pPr fontAlgn="base"/>
            <a:r>
              <a:rPr lang="en-US" dirty="0">
                <a:latin typeface="SassoonPrimaryInfant" pitchFamily="2" charset="0"/>
              </a:rPr>
              <a:t>·    Green biro </a:t>
            </a:r>
          </a:p>
          <a:p>
            <a:pPr fontAlgn="base"/>
            <a:r>
              <a:rPr lang="en-US" dirty="0">
                <a:latin typeface="SassoonPrimaryInfant" pitchFamily="2" charset="0"/>
              </a:rPr>
              <a:t>·    Pair of scissors </a:t>
            </a:r>
          </a:p>
          <a:p>
            <a:pPr fontAlgn="base"/>
            <a:endParaRPr lang="en-US" dirty="0">
              <a:latin typeface="SassoonPrimaryInfant" pitchFamily="2" charset="0"/>
            </a:endParaRPr>
          </a:p>
          <a:p>
            <a:pPr fontAlgn="base"/>
            <a:r>
              <a:rPr lang="en-US" dirty="0">
                <a:latin typeface="SassoonPrimaryInfant" pitchFamily="2" charset="0"/>
              </a:rPr>
              <a:t> </a:t>
            </a:r>
          </a:p>
          <a:p>
            <a:pPr fontAlgn="base"/>
            <a:r>
              <a:rPr lang="en-US" dirty="0">
                <a:latin typeface="SassoonPrimaryInfant" pitchFamily="2" charset="0"/>
              </a:rPr>
              <a:t>Please ensure that all equipment is labelled with your child’s name to ensure it gets back to them should anything go missing. </a:t>
            </a:r>
          </a:p>
          <a:p>
            <a:endParaRPr lang="en-US" sz="2400" dirty="0">
              <a:latin typeface="SassoonPrimaryInfant" pitchFamily="2" charset="0"/>
            </a:endParaRPr>
          </a:p>
        </p:txBody>
      </p:sp>
      <p:sp>
        <p:nvSpPr>
          <p:cNvPr id="4" name="Hexagon 3">
            <a:extLst>
              <a:ext uri="{FF2B5EF4-FFF2-40B4-BE49-F238E27FC236}">
                <a16:creationId xmlns:a16="http://schemas.microsoft.com/office/drawing/2014/main" id="{A9D31701-D48E-4058-A366-1CF8E1EAFC23}"/>
              </a:ext>
            </a:extLst>
          </p:cNvPr>
          <p:cNvSpPr/>
          <p:nvPr/>
        </p:nvSpPr>
        <p:spPr>
          <a:xfrm>
            <a:off x="7661429" y="2698812"/>
            <a:ext cx="3234429" cy="2547891"/>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SassoonPrimaryInfant" pitchFamily="2" charset="0"/>
              </a:rPr>
              <a:t>Please do check your child’s pencil case at the end of each term in case anything needs replacing</a:t>
            </a:r>
            <a:endParaRPr lang="en-GB">
              <a:latin typeface="SassoonPrimaryInfant" pitchFamily="2" charset="0"/>
            </a:endParaRPr>
          </a:p>
        </p:txBody>
      </p:sp>
    </p:spTree>
    <p:extLst>
      <p:ext uri="{BB962C8B-B14F-4D97-AF65-F5344CB8AC3E}">
        <p14:creationId xmlns:p14="http://schemas.microsoft.com/office/powerpoint/2010/main" val="6409389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81EA08B6ABB4DB00566541014B303" ma:contentTypeVersion="16" ma:contentTypeDescription="Create a new document." ma:contentTypeScope="" ma:versionID="e8174500a0362455e8078e684e455caa">
  <xsd:schema xmlns:xsd="http://www.w3.org/2001/XMLSchema" xmlns:xs="http://www.w3.org/2001/XMLSchema" xmlns:p="http://schemas.microsoft.com/office/2006/metadata/properties" xmlns:ns3="c18dcc22-a835-45b7-afad-2f4fa288c158" xmlns:ns4="66bd63c2-8b19-4eb5-ac39-71b525e88002" targetNamespace="http://schemas.microsoft.com/office/2006/metadata/properties" ma:root="true" ma:fieldsID="4430bb8e1664198ea2ae58acbc064807" ns3:_="" ns4:_="">
    <xsd:import namespace="c18dcc22-a835-45b7-afad-2f4fa288c158"/>
    <xsd:import namespace="66bd63c2-8b19-4eb5-ac39-71b525e88002"/>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LengthInSecond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8dcc22-a835-45b7-afad-2f4fa288c1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6bd63c2-8b19-4eb5-ac39-71b525e8800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c18dcc22-a835-45b7-afad-2f4fa288c15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BC06B4-D3A0-435F-9290-3F1A23EA26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8dcc22-a835-45b7-afad-2f4fa288c158"/>
    <ds:schemaRef ds:uri="66bd63c2-8b19-4eb5-ac39-71b525e8800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0309D90-D45B-4621-BD3E-A0EF3BCCC6B5}">
  <ds:schemaRefs>
    <ds:schemaRef ds:uri="http://purl.org/dc/terms/"/>
    <ds:schemaRef ds:uri="http://purl.org/dc/elements/1.1/"/>
    <ds:schemaRef ds:uri="http://schemas.openxmlformats.org/package/2006/metadata/core-properties"/>
    <ds:schemaRef ds:uri="http://purl.org/dc/dcmitype/"/>
    <ds:schemaRef ds:uri="66bd63c2-8b19-4eb5-ac39-71b525e88002"/>
    <ds:schemaRef ds:uri="c18dcc22-a835-45b7-afad-2f4fa288c158"/>
    <ds:schemaRef ds:uri="http://schemas.microsoft.com/office/infopath/2007/PartnerControls"/>
    <ds:schemaRef ds:uri="http://schemas.microsoft.com/office/2006/documentManagement/typ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76BF88CF-3344-48A4-93E0-54EDB6A87FF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1499</TotalTime>
  <Words>385</Words>
  <Application>Microsoft Office PowerPoint</Application>
  <PresentationFormat>Widescreen</PresentationFormat>
  <Paragraphs>39</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Welcome to Year 3 </vt:lpstr>
      <vt:lpstr>Reading   </vt:lpstr>
      <vt:lpstr>Reading Book Bands   </vt:lpstr>
      <vt:lpstr>Curriculum  </vt:lpstr>
      <vt:lpstr>Pencil Cases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Tom Millward</dc:creator>
  <cp:lastModifiedBy>Molly Whitaker</cp:lastModifiedBy>
  <cp:revision>13</cp:revision>
  <dcterms:created xsi:type="dcterms:W3CDTF">2023-09-05T10:47:15Z</dcterms:created>
  <dcterms:modified xsi:type="dcterms:W3CDTF">2025-09-29T17:01:37Z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0x0101007D181EA08B6ABB4DB00566541014B303</vt:lpwstr>
  </property>
  <property fmtid="{D5CDD505-2E9C-101B-9397-08002B2CF9AE}" pid="3" name="MediaServiceImageTags">
    <vt:lpwstr/>
  </property>
</Properties>
</file>